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70" r:id="rId3"/>
    <p:sldId id="269" r:id="rId4"/>
    <p:sldId id="265" r:id="rId5"/>
    <p:sldId id="271" r:id="rId6"/>
    <p:sldId id="266" r:id="rId7"/>
    <p:sldId id="272" r:id="rId8"/>
    <p:sldId id="257" r:id="rId9"/>
    <p:sldId id="258" r:id="rId10"/>
    <p:sldId id="267" r:id="rId11"/>
    <p:sldId id="273" r:id="rId12"/>
    <p:sldId id="268" r:id="rId13"/>
  </p:sldIdLst>
  <p:sldSz cx="12192000" cy="6858000"/>
  <p:notesSz cx="7010400" cy="9236075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5" roundtripDataSignature="AMtx7mj2qoTGmgm7dGuIMMLYYc5glFxZ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99"/>
    <p:restoredTop sz="94513"/>
  </p:normalViewPr>
  <p:slideViewPr>
    <p:cSldViewPr snapToGrid="0" snapToObjects="1">
      <p:cViewPr varScale="1">
        <p:scale>
          <a:sx n="120" d="100"/>
          <a:sy n="120" d="100"/>
        </p:scale>
        <p:origin x="6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427038" y="692150"/>
            <a:ext cx="6156325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800" tIns="92800" rIns="92800" bIns="928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800" tIns="92800" rIns="92800" bIns="928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800" tIns="92800" rIns="92800" bIns="928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63444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800" tIns="92800" rIns="92800" bIns="928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619354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800" tIns="92800" rIns="92800" bIns="928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937921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800" tIns="92800" rIns="92800" bIns="928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850945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800" tIns="92800" rIns="92800" bIns="928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648417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800" tIns="92800" rIns="92800" bIns="928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937114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:notes"/>
          <p:cNvSpPr txBox="1">
            <a:spLocks noGrp="1"/>
          </p:cNvSpPr>
          <p:nvPr>
            <p:ph type="body" idx="1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800" tIns="92800" rIns="92800" bIns="928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6" name="Google Shape;7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011139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:notes"/>
          <p:cNvSpPr txBox="1">
            <a:spLocks noGrp="1"/>
          </p:cNvSpPr>
          <p:nvPr>
            <p:ph type="body" idx="1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800" tIns="92800" rIns="92800" bIns="928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6" name="Google Shape;7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086011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:notes"/>
          <p:cNvSpPr txBox="1">
            <a:spLocks noGrp="1"/>
          </p:cNvSpPr>
          <p:nvPr>
            <p:ph type="body" idx="1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</p:spPr>
        <p:txBody>
          <a:bodyPr spcFirstLastPara="1" wrap="square" lIns="92800" tIns="92800" rIns="92800" bIns="928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7038" y="692150"/>
            <a:ext cx="6156325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828824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:notes"/>
          <p:cNvSpPr txBox="1">
            <a:spLocks noGrp="1"/>
          </p:cNvSpPr>
          <p:nvPr>
            <p:ph type="body" idx="1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</p:spPr>
        <p:txBody>
          <a:bodyPr spcFirstLastPara="1" wrap="square" lIns="92800" tIns="92800" rIns="92800" bIns="928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7038" y="692150"/>
            <a:ext cx="6156325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9594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35229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g"/><Relationship Id="rId5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7iJ4z0zRjOMpSxxktqCnfkgoJHJ0X3eT/view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47499" y="925083"/>
            <a:ext cx="5898367" cy="144650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Background</a:t>
            </a:r>
            <a:endParaRPr sz="1400" b="0" i="0" u="sng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PT cervical proprioception (CP) assessments are subjective and determined by PT opinion.</a:t>
            </a:r>
            <a:endParaRPr sz="1400" b="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Motivation is to create device that gives PTs objective data that shows patients’ ability to sense head and neck position in space.</a:t>
            </a:r>
            <a:endParaRPr sz="1400" b="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Device will sense head position and angular velocity.</a:t>
            </a:r>
            <a:endParaRPr sz="1400" b="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5" name="Google Shape;85;p1"/>
          <p:cNvSpPr txBox="1"/>
          <p:nvPr/>
        </p:nvSpPr>
        <p:spPr>
          <a:xfrm>
            <a:off x="47491" y="2404989"/>
            <a:ext cx="5898375" cy="209284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Conditions</a:t>
            </a:r>
            <a:endParaRPr lang="en-US"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1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Comparing PCB mounting feet for purchase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10000"/>
              <a:buFont typeface="Arial" panose="020B0604020202020204" pitchFamily="34" charset="0"/>
              <a:buChar char="•"/>
            </a:pPr>
            <a:r>
              <a:rPr lang="en-US" b="0" i="0" u="none" strike="noStrike" cap="non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Waiting on SK-19 Enclosure and Panel to Ship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0000"/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0000"/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0000"/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0000"/>
            </a:pPr>
            <a:endParaRPr lang="en-US" b="0" i="0" u="none" strike="noStrike" cap="none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0000"/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0000"/>
              <a:buFont typeface="Arial" panose="020B0604020202020204" pitchFamily="34" charset="0"/>
              <a:buChar char="•"/>
            </a:pPr>
            <a:endParaRPr lang="en-US" b="0" i="0" u="none" strike="noStrike" cap="none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47490" y="4674547"/>
            <a:ext cx="5898376" cy="123106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Goals/Targets</a:t>
            </a:r>
            <a:endParaRPr sz="1400" b="0" i="0" u="sng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of d</a:t>
            </a: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evice will be faster than double standard CPE test time ~10 min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Patient will not need to touch any part of device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Accurately measures head position and speed within 5% error margin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Device will be mo</a:t>
            </a:r>
            <a:r>
              <a:rPr lang="en-US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 and &lt;10lbs</a:t>
            </a:r>
            <a:endParaRPr sz="14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47490" y="6020391"/>
            <a:ext cx="5898376" cy="59980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Analysis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BT microprocessor shape may not be conducive to the PCB mounting feet  </a:t>
            </a:r>
          </a:p>
        </p:txBody>
      </p:sp>
      <p:sp>
        <p:nvSpPr>
          <p:cNvPr id="88" name="Google Shape;88;p1"/>
          <p:cNvSpPr txBox="1"/>
          <p:nvPr/>
        </p:nvSpPr>
        <p:spPr>
          <a:xfrm>
            <a:off x="6046961" y="941739"/>
            <a:ext cx="6060300" cy="80017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Proposed Countermeasures</a:t>
            </a:r>
            <a:endParaRPr sz="1400" b="0" i="0" u="sng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b="0" i="0" u="none" strike="noStrike" cap="none" dirty="0">
                <a:solidFill>
                  <a:srgbClr val="FF0000"/>
                </a:solidFill>
                <a:latin typeface="Times New Roman"/>
                <a:ea typeface="Arial"/>
                <a:cs typeface="Times New Roman"/>
                <a:sym typeface="Times New Roman"/>
              </a:rPr>
              <a:t>Compare </a:t>
            </a: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and evaluate different PCB mounting feet that utilize the holes in the BT microprocessor </a:t>
            </a:r>
            <a:endParaRPr lang="en-US" b="0" i="0" u="none" strike="noStrike" cap="none" dirty="0">
              <a:solidFill>
                <a:srgbClr val="FF0000"/>
              </a:solidFill>
              <a:latin typeface="Times New Roman"/>
              <a:ea typeface="Arial"/>
              <a:cs typeface="Times New Roman"/>
              <a:sym typeface="Times New Roman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6046924" y="1865238"/>
            <a:ext cx="6059358" cy="403183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Recent Results</a:t>
            </a:r>
            <a:endParaRPr sz="1400" b="0" i="0" u="sng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Purchase Request form for Housing and mounting plates sent in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Internal component layout finalized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Ensured enclosure will still fit microprocessor with cooling tower installed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Mounting plan designed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endParaRPr lang="en-US" u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endParaRPr lang="en-US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endParaRPr lang="en-US" u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endParaRPr lang="en-US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endParaRPr lang="en-US" u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endParaRPr lang="en-US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endParaRPr lang="en-US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endParaRPr lang="en-US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endParaRPr lang="en-US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endParaRPr lang="en-US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endParaRPr lang="en-US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endParaRPr lang="en-US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endParaRPr lang="en-US" u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</a:ext>
                </a:extLst>
              </a:rPr>
              <a:t>A3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1" name="Google Shape;91;p1" descr="A close up of a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February 23,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Nathan Vielmette, 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Ethan Grimes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Keneth Chelelgo, and George Cook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6046924" y="6020391"/>
            <a:ext cx="6059359" cy="80017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Next Steps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4000"/>
              <a:buFont typeface="Arial" panose="020B0604020202020204" pitchFamily="34" charset="0"/>
              <a:buChar char="•"/>
            </a:pPr>
            <a:r>
              <a:rPr lang="en-US" b="0" i="0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Wait for enclosure and panel to arrive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4000"/>
              <a:buFont typeface="Arial" panose="020B0604020202020204" pitchFamily="34" charset="0"/>
              <a:buChar char="•"/>
            </a:pPr>
            <a:r>
              <a:rPr lang="en-US" b="0" i="0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 and pur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chase mounting feet</a:t>
            </a:r>
          </a:p>
        </p:txBody>
      </p:sp>
      <p:pic>
        <p:nvPicPr>
          <p:cNvPr id="6" name="Picture 5" descr="A close - up of a satellite&#10;&#10;Description automatically generated with low confidence">
            <a:extLst>
              <a:ext uri="{FF2B5EF4-FFF2-40B4-BE49-F238E27FC236}">
                <a16:creationId xmlns:a16="http://schemas.microsoft.com/office/drawing/2014/main" id="{C8933B21-1747-5842-B4C5-DAF7B0E339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6744" y="3173108"/>
            <a:ext cx="2565931" cy="25528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EC89B41-2650-A148-8E7F-9FC57E5B54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19638" y="3173108"/>
            <a:ext cx="2493970" cy="2552840"/>
          </a:xfrm>
          <a:prstGeom prst="rect">
            <a:avLst/>
          </a:prstGeom>
        </p:spPr>
      </p:pic>
      <p:pic>
        <p:nvPicPr>
          <p:cNvPr id="12" name="Picture 11" descr="Timeline&#10;&#10;Description automatically generated">
            <a:extLst>
              <a:ext uri="{FF2B5EF4-FFF2-40B4-BE49-F238E27FC236}">
                <a16:creationId xmlns:a16="http://schemas.microsoft.com/office/drawing/2014/main" id="{AC029C8F-7746-CE48-9CD1-67D560C313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590" y="3173108"/>
            <a:ext cx="4603936" cy="1207083"/>
          </a:xfrm>
          <a:prstGeom prst="rect">
            <a:avLst/>
          </a:prstGeom>
        </p:spPr>
      </p:pic>
      <p:pic>
        <p:nvPicPr>
          <p:cNvPr id="14" name="Picture 13" descr="A picture containing iPod&#10;&#10;Description automatically generated">
            <a:extLst>
              <a:ext uri="{FF2B5EF4-FFF2-40B4-BE49-F238E27FC236}">
                <a16:creationId xmlns:a16="http://schemas.microsoft.com/office/drawing/2014/main" id="{6B2E190C-A5F1-DB49-8326-86D9B8BFA4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43586" y="3328974"/>
            <a:ext cx="412750" cy="8953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47499" y="925083"/>
            <a:ext cx="5898367" cy="144650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Background</a:t>
            </a:r>
            <a:endParaRPr sz="1400" b="0" i="0" u="sng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PT cervical proprioception (CP) assessments are subjective and determined by PT opinion.</a:t>
            </a:r>
            <a:endParaRPr sz="1400" b="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Motivation is to create device that gives PTs objective data that shows patients’ ability to sense head and neck position in space.</a:t>
            </a:r>
            <a:endParaRPr sz="1400" b="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Device will sense head position and angular velocity.</a:t>
            </a:r>
            <a:endParaRPr sz="1400" b="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5" name="Google Shape;85;p1"/>
          <p:cNvSpPr txBox="1"/>
          <p:nvPr/>
        </p:nvSpPr>
        <p:spPr>
          <a:xfrm>
            <a:off x="47491" y="2404989"/>
            <a:ext cx="5898375" cy="230828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Conditions</a:t>
            </a:r>
            <a:endParaRPr lang="en-US"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10000"/>
              <a:buFont typeface="Arial" panose="020B0604020202020204" pitchFamily="34" charset="0"/>
              <a:buChar char="•"/>
            </a:pPr>
            <a:r>
              <a:rPr lang="en-US" b="0" i="0" u="none" strike="noStrike" cap="non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Testing either begun or finished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10000"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b="0" i="0" u="none" strike="noStrike" cap="non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in 2/3 subsystems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10000"/>
              <a:buFont typeface="Arial" panose="020B0604020202020204" pitchFamily="34" charset="0"/>
              <a:buChar char="•"/>
            </a:pPr>
            <a:r>
              <a:rPr lang="en-US" b="0" i="0" u="none" strike="noStrike" cap="non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A little behind on PCB construction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0000"/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0000"/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0000"/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0000"/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0000"/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0000"/>
              <a:buFont typeface="Arial" panose="020B0604020202020204" pitchFamily="34" charset="0"/>
              <a:buChar char="•"/>
            </a:pPr>
            <a:endParaRPr lang="en-US" b="0" i="0" u="none" strike="noStrike" cap="none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47490" y="4825653"/>
            <a:ext cx="5898376" cy="123106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Goals/Targets</a:t>
            </a:r>
            <a:endParaRPr sz="1400" b="0" i="0" u="sng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of d</a:t>
            </a: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evice will be faster than double standard CPE test time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Patient will not need to touch any part of device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Accurately measures head position and speed within 5% error margin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Device will be mo</a:t>
            </a:r>
            <a:r>
              <a:rPr lang="en-US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 and &lt;10lbs</a:t>
            </a:r>
            <a:endParaRPr sz="14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47490" y="6169100"/>
            <a:ext cx="5898376" cy="59980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Analysis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Plotting PCB with </a:t>
            </a:r>
            <a:r>
              <a:rPr lang="en-US" dirty="0" err="1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Protomat</a:t>
            </a:r>
            <a:endParaRPr lang="en-US" dirty="0">
              <a:solidFill>
                <a:srgbClr val="FF0000"/>
              </a:solidFill>
              <a:latin typeface="Times New Roman"/>
              <a:cs typeface="Times New Roman"/>
              <a:sym typeface="Times New Roman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6046961" y="941739"/>
            <a:ext cx="6060300" cy="58473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Proposed Countermeasures</a:t>
            </a:r>
            <a:endParaRPr sz="1400" b="0" i="0" u="sng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Dedicate weekend in project lab</a:t>
            </a:r>
          </a:p>
        </p:txBody>
      </p:sp>
      <p:sp>
        <p:nvSpPr>
          <p:cNvPr id="89" name="Google Shape;89;p1"/>
          <p:cNvSpPr txBox="1"/>
          <p:nvPr/>
        </p:nvSpPr>
        <p:spPr>
          <a:xfrm>
            <a:off x="6046924" y="1755565"/>
            <a:ext cx="6059359" cy="101562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Recent Results</a:t>
            </a:r>
            <a:endParaRPr sz="1400" b="0" i="0" u="sng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Obtained access to requisite HU database to adjust PCB fiducials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Confirmed biomed compliance issues are covered by design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Troubleshot and finalized Gerber files and prepped </a:t>
            </a:r>
            <a:r>
              <a:rPr lang="en-US" dirty="0" err="1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Protomat</a:t>
            </a:r>
            <a:endParaRPr lang="en-US" u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0"/>
                  </a:ext>
                </a:extLst>
              </a:rPr>
              <a:t>A3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1" name="Google Shape;91;p1" descr="A close up of a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February 23,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Nathan Vielmette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Ethan Grimes, Keneth Chelelgo, and George Cook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6062402" y="5397744"/>
            <a:ext cx="6059359" cy="123106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Next Steps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4000"/>
              <a:buFont typeface="Arial" panose="020B0604020202020204" pitchFamily="34" charset="0"/>
              <a:buChar char="•"/>
            </a:pPr>
            <a:r>
              <a:rPr lang="en-US" b="0" i="0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Machine PCB (Nathan)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4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 plugs and cables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4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Final functionality test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4000"/>
              <a:buFont typeface="Arial" panose="020B0604020202020204" pitchFamily="34" charset="0"/>
              <a:buChar char="•"/>
            </a:pPr>
            <a:endParaRPr lang="en-US" b="0" i="0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4" name="Google Shape;94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15346" y="2588493"/>
            <a:ext cx="520700" cy="107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Timeline&#10;&#10;Description automatically generated with medium confidence">
            <a:extLst>
              <a:ext uri="{FF2B5EF4-FFF2-40B4-BE49-F238E27FC236}">
                <a16:creationId xmlns:a16="http://schemas.microsoft.com/office/drawing/2014/main" id="{50393E2D-9FA1-CD4F-96E5-225AE056A0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675" y="3488111"/>
            <a:ext cx="4731488" cy="113685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E51E8E3-2FF6-6940-96F3-9682F2333CE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0000"/>
          <a:stretch/>
        </p:blipFill>
        <p:spPr>
          <a:xfrm>
            <a:off x="7541885" y="3033950"/>
            <a:ext cx="3069435" cy="204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5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"/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</a:ext>
                </a:extLst>
              </a:rPr>
              <a:t>A3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1" name="Google Shape;91;p1" descr="A close up of a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February 23,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Nathan Vielmette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Ethan Grimes, Keneth Chelelgo, and George Cook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" name="Picture 3" descr="Timeline&#10;&#10;Description automatically generated with medium confidence">
            <a:extLst>
              <a:ext uri="{FF2B5EF4-FFF2-40B4-BE49-F238E27FC236}">
                <a16:creationId xmlns:a16="http://schemas.microsoft.com/office/drawing/2014/main" id="{50393E2D-9FA1-CD4F-96E5-225AE056A0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345" y="2180553"/>
            <a:ext cx="11237309" cy="2700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8824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59C628-09DC-4886-980B-0F04893DC6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0"/>
          <a:stretch/>
        </p:blipFill>
        <p:spPr>
          <a:xfrm>
            <a:off x="3052119" y="1135183"/>
            <a:ext cx="5884095" cy="39205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BC2C89-CC3F-4378-86F0-26D374970098}"/>
              </a:ext>
            </a:extLst>
          </p:cNvPr>
          <p:cNvSpPr txBox="1"/>
          <p:nvPr/>
        </p:nvSpPr>
        <p:spPr>
          <a:xfrm>
            <a:off x="3888760" y="5055781"/>
            <a:ext cx="4210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Fig. 1: Prototype of ESD/Grounding System</a:t>
            </a:r>
          </a:p>
        </p:txBody>
      </p:sp>
      <p:sp>
        <p:nvSpPr>
          <p:cNvPr id="5" name="Google Shape;90;p1">
            <a:extLst>
              <a:ext uri="{FF2B5EF4-FFF2-40B4-BE49-F238E27FC236}">
                <a16:creationId xmlns:a16="http://schemas.microsoft.com/office/drawing/2014/main" id="{142EE49B-DA31-8641-8AB3-3B8D0CD8901F}"/>
              </a:ext>
            </a:extLst>
          </p:cNvPr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0"/>
                  </a:ext>
                </a:extLst>
              </a:rPr>
              <a:t>A3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" name="Google Shape;91;p1" descr="A close up of a sign&#10;&#10;Description automatically generated">
            <a:extLst>
              <a:ext uri="{FF2B5EF4-FFF2-40B4-BE49-F238E27FC236}">
                <a16:creationId xmlns:a16="http://schemas.microsoft.com/office/drawing/2014/main" id="{E7D6EE9F-590B-884C-9B31-3A02B7938E4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92;p1">
            <a:extLst>
              <a:ext uri="{FF2B5EF4-FFF2-40B4-BE49-F238E27FC236}">
                <a16:creationId xmlns:a16="http://schemas.microsoft.com/office/drawing/2014/main" id="{44CA409C-FEA5-C542-9C72-018A1768B629}"/>
              </a:ext>
            </a:extLst>
          </p:cNvPr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February 23,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Nathan Vielmette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Ethan Grimes, Keneth Chelelgo, and George Cook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62591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"/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0"/>
                  </a:ext>
                </a:extLst>
              </a:rPr>
              <a:t>A3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1" name="Google Shape;91;p1" descr="A close up of a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February 23,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Nathan Vielmette, 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Ethan Grimes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Keneth Chelelgo, and George Cook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" name="Picture 11" descr="Timeline&#10;&#10;Description automatically generated">
            <a:extLst>
              <a:ext uri="{FF2B5EF4-FFF2-40B4-BE49-F238E27FC236}">
                <a16:creationId xmlns:a16="http://schemas.microsoft.com/office/drawing/2014/main" id="{AC029C8F-7746-CE48-9CD1-67D560C313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650" y="1942581"/>
            <a:ext cx="11338699" cy="297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688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"/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0"/>
                  </a:ext>
                </a:extLst>
              </a:rPr>
              <a:t>A3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1" name="Google Shape;91;p1" descr="A close up of a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February 23,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Nathan Vielmette, 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Ethan Grimes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Keneth Chelelgo, and George Cook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1E2F91B1-C4EF-0F4A-A634-68DF1179F8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051" y="960718"/>
            <a:ext cx="10887897" cy="5471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670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47499" y="925083"/>
            <a:ext cx="5898367" cy="144650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Background</a:t>
            </a:r>
            <a:endParaRPr sz="1400" b="0" i="0" u="sng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PT cervical proprioception (CP) assessments are subjective and determined by PT opinion.</a:t>
            </a:r>
            <a:endParaRPr sz="1400" b="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Motivation is to create device that gives PTs objective data that shows patients’ ability to sense head and neck position in space.</a:t>
            </a:r>
            <a:endParaRPr sz="1400" b="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Device will sense head position and angular velocity.</a:t>
            </a:r>
            <a:endParaRPr sz="1400" b="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5" name="Google Shape;85;p1"/>
          <p:cNvSpPr txBox="1"/>
          <p:nvPr/>
        </p:nvSpPr>
        <p:spPr>
          <a:xfrm>
            <a:off x="47491" y="2404989"/>
            <a:ext cx="5898375" cy="166195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Conditions</a:t>
            </a:r>
            <a:endParaRPr lang="en-US"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1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 preprocessing algorithm</a:t>
            </a:r>
            <a:endParaRPr lang="en-US" b="0" i="0" u="none" strike="noStrike" cap="none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10000"/>
              <a:buFont typeface="Arial" panose="020B0604020202020204" pitchFamily="34" charset="0"/>
              <a:buChar char="•"/>
            </a:pPr>
            <a:r>
              <a:rPr lang="en-US" b="0" i="0" u="none" strike="noStrike" cap="non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A little behind on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Bluetooth development</a:t>
            </a:r>
            <a:endParaRPr lang="en-US" b="0" i="0" u="none" strike="noStrike" cap="none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0000"/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0000"/>
              <a:buFont typeface="Arial" panose="020B0604020202020204" pitchFamily="34" charset="0"/>
              <a:buChar char="•"/>
            </a:pPr>
            <a:endParaRPr lang="en-US" b="0" i="0" u="none" strike="noStrike" cap="none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0000"/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47490" y="4079260"/>
            <a:ext cx="5898376" cy="123106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Goals/Targets</a:t>
            </a:r>
            <a:endParaRPr sz="1400" b="0" i="0" u="sng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of d</a:t>
            </a: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evice will be faster than double standard CPE </a:t>
            </a:r>
            <a:r>
              <a:rPr lang="en-US" sz="1400" b="0" i="0" u="none" strike="noStrike" cap="none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time ~10 min</a:t>
            </a:r>
            <a:endParaRPr lang="en-US" sz="1400" b="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Patient will not need to touch any part of device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Accurately measures head position and speed within 5% error margin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Device will be mo</a:t>
            </a:r>
            <a:r>
              <a:rPr lang="en-US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 and &lt;10lbs</a:t>
            </a:r>
            <a:endParaRPr sz="14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47490" y="5400227"/>
            <a:ext cx="5898376" cy="129133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Analysis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Snow/ice is making testing the preprocessing algorithm difficult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Lack of Bluetooth development tools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Inconsistent ability to use the camera in programs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Different configuration requirements for Android 9- vs. 10+</a:t>
            </a:r>
          </a:p>
        </p:txBody>
      </p:sp>
      <p:sp>
        <p:nvSpPr>
          <p:cNvPr id="88" name="Google Shape;88;p1"/>
          <p:cNvSpPr txBox="1"/>
          <p:nvPr/>
        </p:nvSpPr>
        <p:spPr>
          <a:xfrm>
            <a:off x="6046961" y="941739"/>
            <a:ext cx="6060300" cy="144650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Proposed Countermeasures</a:t>
            </a:r>
            <a:endParaRPr sz="1400" b="0" i="0" u="sng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Change schedule to where the snow does not affect development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Use the only available resource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b="0" i="0" u="none" strike="noStrike" cap="none" dirty="0">
                <a:solidFill>
                  <a:srgbClr val="FF0000"/>
                </a:solidFill>
                <a:latin typeface="Times New Roman"/>
                <a:ea typeface="Arial"/>
                <a:cs typeface="Times New Roman"/>
                <a:sym typeface="Times New Roman"/>
              </a:rPr>
              <a:t>Use the camera on my laptop </a:t>
            </a: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when taking images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b="0" i="0" u="none" strike="noStrike" cap="none" dirty="0">
                <a:solidFill>
                  <a:srgbClr val="FF0000"/>
                </a:solidFill>
                <a:latin typeface="Times New Roman"/>
                <a:ea typeface="Arial"/>
                <a:cs typeface="Times New Roman"/>
                <a:sym typeface="Times New Roman"/>
              </a:rPr>
              <a:t>Investigate conditional options in the configuration file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</a:pP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4.     Build for version 10+ minimum</a:t>
            </a:r>
            <a:endParaRPr lang="en-US" b="0" i="0" u="none" strike="noStrike" cap="none" dirty="0">
              <a:solidFill>
                <a:srgbClr val="FF0000"/>
              </a:solidFill>
              <a:latin typeface="Times New Roman"/>
              <a:ea typeface="Arial"/>
              <a:cs typeface="Times New Roman"/>
              <a:sym typeface="Times New Roman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6046922" y="2549387"/>
            <a:ext cx="6059358" cy="123106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Recent Results</a:t>
            </a:r>
            <a:endParaRPr sz="1400" b="0" i="0" u="sng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Developed a preprocessing algorithm for increasing image exposure/lightness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Found a Bluetooth development environment 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Version 10+ configuration file made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u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Got the drive for the PS Eye to be able to run it for testing on my laptop</a:t>
            </a:r>
          </a:p>
        </p:txBody>
      </p:sp>
      <p:sp>
        <p:nvSpPr>
          <p:cNvPr id="90" name="Google Shape;90;p1"/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</a:ext>
                </a:extLst>
              </a:rPr>
              <a:t>A3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1" name="Google Shape;91;p1" descr="A close up of a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February 23,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Nathan Vielmette, Ethan Grimes, Keneth Chelelgo, and 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George Cook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6047902" y="5487377"/>
            <a:ext cx="6059359" cy="101562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Next Steps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4000"/>
              <a:buFont typeface="Arial" panose="020B0604020202020204" pitchFamily="34" charset="0"/>
              <a:buChar char="•"/>
            </a:pPr>
            <a:r>
              <a:rPr lang="en-US" b="0" i="0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the preprocessing algorithm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4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Compare the preprocessing algorithm to additional lighting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4000"/>
              <a:buFont typeface="Arial" panose="020B0604020202020204" pitchFamily="34" charset="0"/>
              <a:buChar char="•"/>
            </a:pPr>
            <a:r>
              <a:rPr lang="en-US" b="0" i="0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Start 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Bluetooth development</a:t>
            </a:r>
            <a:endParaRPr lang="en-US" b="0" i="0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4" name="Google Shape;94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15346" y="2588493"/>
            <a:ext cx="520700" cy="107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F5148A62-BC8F-4ADA-B73C-6B1F773D71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0115" b="-1"/>
          <a:stretch/>
        </p:blipFill>
        <p:spPr>
          <a:xfrm>
            <a:off x="7537335" y="3826961"/>
            <a:ext cx="3078534" cy="1613907"/>
          </a:xfrm>
          <a:prstGeom prst="rect">
            <a:avLst/>
          </a:prstGeom>
        </p:spPr>
      </p:pic>
      <p:pic>
        <p:nvPicPr>
          <p:cNvPr id="6" name="Picture 5" descr="Timeline&#10;&#10;Description automatically generated">
            <a:extLst>
              <a:ext uri="{FF2B5EF4-FFF2-40B4-BE49-F238E27FC236}">
                <a16:creationId xmlns:a16="http://schemas.microsoft.com/office/drawing/2014/main" id="{F6EBC334-4181-8F40-BA99-F9868A66FF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7830" y="3128243"/>
            <a:ext cx="2867178" cy="836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693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"/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0"/>
                  </a:ext>
                </a:extLst>
              </a:rPr>
              <a:t>A3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1" name="Google Shape;91;p1" descr="A close up of a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February 23,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Nathan Vielmette, Ethan Grimes, Keneth Chelelgo, and 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George Cook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" name="Picture 5" descr="Timeline&#10;&#10;Description automatically generated">
            <a:extLst>
              <a:ext uri="{FF2B5EF4-FFF2-40B4-BE49-F238E27FC236}">
                <a16:creationId xmlns:a16="http://schemas.microsoft.com/office/drawing/2014/main" id="{F6EBC334-4181-8F40-BA99-F9868A66FF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228" y="1898597"/>
            <a:ext cx="9925543" cy="289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921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"/>
          <p:cNvSpPr txBox="1"/>
          <p:nvPr/>
        </p:nvSpPr>
        <p:spPr>
          <a:xfrm>
            <a:off x="47499" y="925083"/>
            <a:ext cx="5898367" cy="144650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Background</a:t>
            </a:r>
            <a:endParaRPr sz="1400" b="0" i="0" u="sng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PT cervical proprioception (CP) assessments are subjective and determined by PT opinion.</a:t>
            </a:r>
            <a:endParaRPr sz="1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Motivation is to create device that gives PTs objective data that shows patients’ ability to sense head and neck position in space.</a:t>
            </a:r>
            <a:endParaRPr sz="1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Device will sense head position and angular velocity.</a:t>
            </a:r>
            <a:endParaRPr sz="1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9" name="Google Shape;79;p1"/>
          <p:cNvSpPr txBox="1"/>
          <p:nvPr/>
        </p:nvSpPr>
        <p:spPr>
          <a:xfrm>
            <a:off x="47500" y="2502350"/>
            <a:ext cx="5898300" cy="178091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2142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Conditions</a:t>
            </a:r>
          </a:p>
          <a:p>
            <a:pPr marL="425168" lvl="0" indent="-285750">
              <a:buClr>
                <a:srgbClr val="FF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ICE has been received and initial testing completed.</a:t>
            </a:r>
          </a:p>
          <a:p>
            <a:pPr marL="425168" lvl="0" indent="-285750">
              <a:buClr>
                <a:srgbClr val="FF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30% following the testing plan</a:t>
            </a:r>
          </a:p>
          <a:p>
            <a:pPr marL="425168" lvl="0" indent="-285750">
              <a:buClr>
                <a:srgbClr val="FF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Accomplished thermal analysis</a:t>
            </a:r>
          </a:p>
          <a:p>
            <a:pPr marL="425168" lvl="0" indent="-285750">
              <a:buClr>
                <a:srgbClr val="FF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 started testing the ICE ON MICROPROCESSOR</a:t>
            </a:r>
          </a:p>
          <a:p>
            <a:pPr marL="425168" lvl="0" indent="-285750">
              <a:buClr>
                <a:srgbClr val="FF0000"/>
              </a:buClr>
              <a:buSzPct val="100000"/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25168" lvl="0" indent="-285750">
              <a:buClr>
                <a:srgbClr val="FF0000"/>
              </a:buClr>
              <a:buSzPct val="100000"/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0" name="Google Shape;80;p1"/>
          <p:cNvSpPr txBox="1"/>
          <p:nvPr/>
        </p:nvSpPr>
        <p:spPr>
          <a:xfrm>
            <a:off x="47488" y="4352199"/>
            <a:ext cx="5898300" cy="1231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Goals/Targets</a:t>
            </a:r>
            <a:endParaRPr sz="1400" b="0" i="0" u="sng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of device will be faster than double standard CPE test time 10min. </a:t>
            </a:r>
            <a:endParaRPr dirty="0"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Patient will not need to touch any part of device</a:t>
            </a:r>
            <a:endParaRPr dirty="0"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Accurately measures head position and speed within 5% error margin</a:t>
            </a:r>
            <a:endParaRPr dirty="0"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Device will be move and &lt;10lbs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"/>
          <p:cNvSpPr txBox="1"/>
          <p:nvPr/>
        </p:nvSpPr>
        <p:spPr>
          <a:xfrm>
            <a:off x="47500" y="5693421"/>
            <a:ext cx="5898288" cy="101562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Analysis</a:t>
            </a:r>
            <a:endParaRPr dirty="0"/>
          </a:p>
          <a:p>
            <a:pPr lvl="0">
              <a:buSzPts val="1800"/>
            </a:pPr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The ICE tower prevent thermal throttling and  overheating hence improving performance within the expected operating temperature of less than 50℃</a:t>
            </a:r>
            <a:endParaRPr lang="en-US" dirty="0"/>
          </a:p>
          <a:p>
            <a:pPr lvl="0">
              <a:buSzPts val="1800"/>
            </a:pPr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The weight is significantly less than 10lbs.</a:t>
            </a:r>
          </a:p>
        </p:txBody>
      </p:sp>
      <p:sp>
        <p:nvSpPr>
          <p:cNvPr id="82" name="Google Shape;82;p1"/>
          <p:cNvSpPr txBox="1"/>
          <p:nvPr/>
        </p:nvSpPr>
        <p:spPr>
          <a:xfrm>
            <a:off x="6046961" y="941739"/>
            <a:ext cx="6060300" cy="80017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Proposed Countermeasures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Performing a test on the microprocessor. </a:t>
            </a:r>
            <a:endParaRPr sz="1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Tracking microprocessor activity while comparing with temperature. 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1"/>
          <p:cNvSpPr txBox="1"/>
          <p:nvPr/>
        </p:nvSpPr>
        <p:spPr>
          <a:xfrm>
            <a:off x="6046919" y="1897769"/>
            <a:ext cx="4202700" cy="201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00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Recent Results</a:t>
            </a:r>
            <a:endParaRPr sz="1800" dirty="0"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weight is 0.1695lb</a:t>
            </a:r>
            <a:endParaRPr i="0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results when the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Microprocessor is </a:t>
            </a:r>
            <a:endParaRPr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Temperatures ranges from 33℃ to 39 ℃ while idling. 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Assembly tools ready for installation.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5" name="Google Shape;85;p1" descr="A close up of a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"/>
          <p:cNvSpPr txBox="1"/>
          <p:nvPr/>
        </p:nvSpPr>
        <p:spPr>
          <a:xfrm>
            <a:off x="6046840" y="4023526"/>
            <a:ext cx="5999457" cy="80017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Next Steps</a:t>
            </a:r>
            <a:endParaRPr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Assemble and install ICE Tower to the Microprocessor. </a:t>
            </a:r>
            <a:endParaRPr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ICE Tower performance on the Microprocessor.</a:t>
            </a:r>
            <a:endParaRPr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34151" y="2681292"/>
            <a:ext cx="489967" cy="101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" descr="Diagram, engineering drawing, schematic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5400000">
            <a:off x="6514747" y="4978168"/>
            <a:ext cx="1680027" cy="1587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" descr="A picture containing text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5400000">
            <a:off x="10340097" y="1990892"/>
            <a:ext cx="1801749" cy="1610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"/>
          <p:cNvPicPr preferRelativeResize="0"/>
          <p:nvPr/>
        </p:nvPicPr>
        <p:blipFill rotWithShape="1">
          <a:blip r:embed="rId7">
            <a:alphaModFix/>
          </a:blip>
          <a:srcRect l="11020" t="12470" r="-11019" b="-12470"/>
          <a:stretch/>
        </p:blipFill>
        <p:spPr>
          <a:xfrm>
            <a:off x="9503638" y="4967949"/>
            <a:ext cx="1197822" cy="174060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/>
          <p:nvPr/>
        </p:nvSpPr>
        <p:spPr>
          <a:xfrm>
            <a:off x="6512547" y="6519476"/>
            <a:ext cx="2075400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Figure 2. Purchased ICE TOWER</a:t>
            </a:r>
            <a:endParaRPr sz="1000" dirty="0"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10296222" y="3648588"/>
            <a:ext cx="1966500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Figure 1. Heat Sinks temp reading</a:t>
            </a:r>
            <a:endParaRPr sz="1000" dirty="0"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94" name="Google Shape;94;p1"/>
          <p:cNvSpPr txBox="1"/>
          <p:nvPr/>
        </p:nvSpPr>
        <p:spPr>
          <a:xfrm>
            <a:off x="9317154" y="6453003"/>
            <a:ext cx="207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Figure 3. Assembly tools</a:t>
            </a:r>
            <a:endParaRPr sz="1000" dirty="0"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0" name="Google Shape;90;p1">
            <a:extLst>
              <a:ext uri="{FF2B5EF4-FFF2-40B4-BE49-F238E27FC236}">
                <a16:creationId xmlns:a16="http://schemas.microsoft.com/office/drawing/2014/main" id="{9558245A-D89E-974B-8385-9F1773FBD9F0}"/>
              </a:ext>
            </a:extLst>
          </p:cNvPr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</a:ext>
                </a:extLst>
              </a:rPr>
              <a:t>A3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" name="Google Shape;91;p1" descr="A close up of a sign&#10;&#10;Description automatically generated">
            <a:extLst>
              <a:ext uri="{FF2B5EF4-FFF2-40B4-BE49-F238E27FC236}">
                <a16:creationId xmlns:a16="http://schemas.microsoft.com/office/drawing/2014/main" id="{9839307A-82EE-F24F-95A2-FF23A04154C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92;p1">
            <a:extLst>
              <a:ext uri="{FF2B5EF4-FFF2-40B4-BE49-F238E27FC236}">
                <a16:creationId xmlns:a16="http://schemas.microsoft.com/office/drawing/2014/main" id="{DF50231F-6AD1-AD40-8751-00D4E5780AB6}"/>
              </a:ext>
            </a:extLst>
          </p:cNvPr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February 23,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Nathan Vielmette, Ethan Grimes, 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Keneth Chelelgo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and </a:t>
            </a: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George Cook</a:t>
            </a:r>
            <a:endParaRPr sz="1400" b="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53030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" descr="A close up of a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90;p1">
            <a:extLst>
              <a:ext uri="{FF2B5EF4-FFF2-40B4-BE49-F238E27FC236}">
                <a16:creationId xmlns:a16="http://schemas.microsoft.com/office/drawing/2014/main" id="{9558245A-D89E-974B-8385-9F1773FBD9F0}"/>
              </a:ext>
            </a:extLst>
          </p:cNvPr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0"/>
                  </a:ext>
                </a:extLst>
              </a:rPr>
              <a:t>A3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" name="Google Shape;91;p1" descr="A close up of a sign&#10;&#10;Description automatically generated">
            <a:extLst>
              <a:ext uri="{FF2B5EF4-FFF2-40B4-BE49-F238E27FC236}">
                <a16:creationId xmlns:a16="http://schemas.microsoft.com/office/drawing/2014/main" id="{9839307A-82EE-F24F-95A2-FF23A04154C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92;p1">
            <a:extLst>
              <a:ext uri="{FF2B5EF4-FFF2-40B4-BE49-F238E27FC236}">
                <a16:creationId xmlns:a16="http://schemas.microsoft.com/office/drawing/2014/main" id="{DF50231F-6AD1-AD40-8751-00D4E5780AB6}"/>
              </a:ext>
            </a:extLst>
          </p:cNvPr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February 23,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Nathan Vielmette, Ethan Grimes, 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Keneth Chelelgo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and </a:t>
            </a: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George Cook</a:t>
            </a:r>
            <a:endParaRPr sz="1400" b="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 descr="Timeline&#10;&#10;Description automatically generated">
            <a:extLst>
              <a:ext uri="{FF2B5EF4-FFF2-40B4-BE49-F238E27FC236}">
                <a16:creationId xmlns:a16="http://schemas.microsoft.com/office/drawing/2014/main" id="{AE69D670-B228-E94B-BBEF-872340A2AE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251" y="1787808"/>
            <a:ext cx="11309498" cy="3282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033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8" title="ICE Tower is working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3675" y="1627500"/>
            <a:ext cx="8270550" cy="48415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/>
        </p:nvSpPr>
        <p:spPr>
          <a:xfrm>
            <a:off x="593675" y="1166875"/>
            <a:ext cx="5895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Independently testing the ICE Tower.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9068925" y="1708225"/>
            <a:ext cx="3009300" cy="32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Independently testing the ICE Tower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The fan is working with sound and vibration low.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5 voltage power source from the arduino was used. 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593675" y="6469050"/>
            <a:ext cx="5895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Figure 4. The results of the ICE Tower connected to power source.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" name="Google Shape;85;p1" descr="A close up of a sign&#10;&#10;Description automatically generated">
            <a:extLst>
              <a:ext uri="{FF2B5EF4-FFF2-40B4-BE49-F238E27FC236}">
                <a16:creationId xmlns:a16="http://schemas.microsoft.com/office/drawing/2014/main" id="{F0C01905-8416-7F4B-945B-9E43F4DEC06B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90;p1">
            <a:extLst>
              <a:ext uri="{FF2B5EF4-FFF2-40B4-BE49-F238E27FC236}">
                <a16:creationId xmlns:a16="http://schemas.microsoft.com/office/drawing/2014/main" id="{5BDFC904-D4A5-B848-AE79-C1D9FD8100F7}"/>
              </a:ext>
            </a:extLst>
          </p:cNvPr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</a:ext>
                </a:extLst>
              </a:rPr>
              <a:t>A3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" name="Google Shape;91;p1" descr="A close up of a sign&#10;&#10;Description automatically generated">
            <a:extLst>
              <a:ext uri="{FF2B5EF4-FFF2-40B4-BE49-F238E27FC236}">
                <a16:creationId xmlns:a16="http://schemas.microsoft.com/office/drawing/2014/main" id="{70FDDD3B-C95D-4D41-A3BC-C65B602D1DB9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92;p1">
            <a:extLst>
              <a:ext uri="{FF2B5EF4-FFF2-40B4-BE49-F238E27FC236}">
                <a16:creationId xmlns:a16="http://schemas.microsoft.com/office/drawing/2014/main" id="{031302CC-49A2-8345-842A-28BEA17B2005}"/>
              </a:ext>
            </a:extLst>
          </p:cNvPr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February 23,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Nathan Vielmette, Ethan Grimes, 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Keneth Chelelgo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and </a:t>
            </a: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George Cook</a:t>
            </a:r>
            <a:endParaRPr sz="1400" b="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67961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2275" y="1156626"/>
            <a:ext cx="4066222" cy="5421629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 txBox="1"/>
          <p:nvPr/>
        </p:nvSpPr>
        <p:spPr>
          <a:xfrm>
            <a:off x="808625" y="1156625"/>
            <a:ext cx="35337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Independently testing the ICE Tower.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Assembly tools to be used.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Google Shape;85;p1" descr="A close up of a sign&#10;&#10;Description automatically generated">
            <a:extLst>
              <a:ext uri="{FF2B5EF4-FFF2-40B4-BE49-F238E27FC236}">
                <a16:creationId xmlns:a16="http://schemas.microsoft.com/office/drawing/2014/main" id="{5250514F-62C5-804B-B2AA-BB08887508A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0;p1">
            <a:extLst>
              <a:ext uri="{FF2B5EF4-FFF2-40B4-BE49-F238E27FC236}">
                <a16:creationId xmlns:a16="http://schemas.microsoft.com/office/drawing/2014/main" id="{01C97285-9194-C34D-8521-F861A7015F03}"/>
              </a:ext>
            </a:extLst>
          </p:cNvPr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</a:ext>
                </a:extLst>
              </a:rPr>
              <a:t>A3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" name="Google Shape;91;p1" descr="A close up of a sign&#10;&#10;Description automatically generated">
            <a:extLst>
              <a:ext uri="{FF2B5EF4-FFF2-40B4-BE49-F238E27FC236}">
                <a16:creationId xmlns:a16="http://schemas.microsoft.com/office/drawing/2014/main" id="{1D336F12-0901-284C-8516-D55D7CEF30E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92;p1">
            <a:extLst>
              <a:ext uri="{FF2B5EF4-FFF2-40B4-BE49-F238E27FC236}">
                <a16:creationId xmlns:a16="http://schemas.microsoft.com/office/drawing/2014/main" id="{70D3099D-205B-DE46-9673-98DD108D207F}"/>
              </a:ext>
            </a:extLst>
          </p:cNvPr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February 23,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Nathan Vielmette, Ethan Grimes, 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Keneth Chelelgo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and </a:t>
            </a: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George Cook</a:t>
            </a:r>
            <a:endParaRPr sz="1400" b="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569759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3129</TotalTime>
  <Words>1222</Words>
  <Application>Microsoft Macintosh PowerPoint</Application>
  <PresentationFormat>Widescreen</PresentationFormat>
  <Paragraphs>202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Ethan Grimes</dc:creator>
  <cp:lastModifiedBy>Ethan Grimes</cp:lastModifiedBy>
  <cp:revision>56</cp:revision>
  <dcterms:created xsi:type="dcterms:W3CDTF">2020-09-08T16:58:35Z</dcterms:created>
  <dcterms:modified xsi:type="dcterms:W3CDTF">2021-02-23T04:47:25Z</dcterms:modified>
</cp:coreProperties>
</file>